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9"/>
  </p:notesMasterIdLst>
  <p:sldIdLst>
    <p:sldId id="256" r:id="rId3"/>
    <p:sldId id="257" r:id="rId4"/>
    <p:sldId id="258" r:id="rId5"/>
    <p:sldId id="259"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bold r:id="rId21"/>
      <p:italic r:id="rId22"/>
      <p:boldItalic r:id="rId23"/>
    </p:embeddedFont>
    <p:embeddedFont>
      <p:font typeface="EB Garamond SemiBold" panose="00000700000000000000" pitchFamily="2" charset="0"/>
      <p:regular r:id="rId24"/>
      <p:bold r:id="rId25"/>
      <p:italic r:id="rId26"/>
      <p:boldItalic r:id="rId27"/>
    </p:embeddedFont>
    <p:embeddedFont>
      <p:font typeface="Public Sans"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6KULBpVTvChdcVZgh6kyOJTDj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BC87CF-A05D-4223-A3B3-9C00D10DC14A}">
  <a:tblStyle styleId="{87BC87CF-A05D-4223-A3B3-9C00D10DC14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1.xml"/><Relationship Id="rId21" Type="http://schemas.openxmlformats.org/officeDocument/2006/relationships/font" Target="fonts/font12.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0" y="225967"/>
            <a:ext cx="175200" cy="4733543"/>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2.xml"/><Relationship Id="rId117" Type="http://schemas.openxmlformats.org/officeDocument/2006/relationships/slideLayout" Target="../slideLayouts/slideLayout233.xml"/><Relationship Id="rId21" Type="http://schemas.openxmlformats.org/officeDocument/2006/relationships/slideLayout" Target="../slideLayouts/slideLayout137.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63" Type="http://schemas.openxmlformats.org/officeDocument/2006/relationships/slideLayout" Target="../slideLayouts/slideLayout179.xml"/><Relationship Id="rId68" Type="http://schemas.openxmlformats.org/officeDocument/2006/relationships/slideLayout" Target="../slideLayouts/slideLayout184.xml"/><Relationship Id="rId84" Type="http://schemas.openxmlformats.org/officeDocument/2006/relationships/slideLayout" Target="../slideLayouts/slideLayout200.xml"/><Relationship Id="rId89" Type="http://schemas.openxmlformats.org/officeDocument/2006/relationships/slideLayout" Target="../slideLayouts/slideLayout205.xml"/><Relationship Id="rId112" Type="http://schemas.openxmlformats.org/officeDocument/2006/relationships/slideLayout" Target="../slideLayouts/slideLayout228.xml"/><Relationship Id="rId16" Type="http://schemas.openxmlformats.org/officeDocument/2006/relationships/slideLayout" Target="../slideLayouts/slideLayout132.xml"/><Relationship Id="rId107" Type="http://schemas.openxmlformats.org/officeDocument/2006/relationships/slideLayout" Target="../slideLayouts/slideLayout223.xml"/><Relationship Id="rId11" Type="http://schemas.openxmlformats.org/officeDocument/2006/relationships/slideLayout" Target="../slideLayouts/slideLayout127.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3" Type="http://schemas.openxmlformats.org/officeDocument/2006/relationships/slideLayout" Target="../slideLayouts/slideLayout169.xml"/><Relationship Id="rId58" Type="http://schemas.openxmlformats.org/officeDocument/2006/relationships/slideLayout" Target="../slideLayouts/slideLayout174.xml"/><Relationship Id="rId74" Type="http://schemas.openxmlformats.org/officeDocument/2006/relationships/slideLayout" Target="../slideLayouts/slideLayout190.xml"/><Relationship Id="rId79" Type="http://schemas.openxmlformats.org/officeDocument/2006/relationships/slideLayout" Target="../slideLayouts/slideLayout195.xml"/><Relationship Id="rId102" Type="http://schemas.openxmlformats.org/officeDocument/2006/relationships/slideLayout" Target="../slideLayouts/slideLayout218.xml"/><Relationship Id="rId5" Type="http://schemas.openxmlformats.org/officeDocument/2006/relationships/slideLayout" Target="../slideLayouts/slideLayout121.xml"/><Relationship Id="rId90" Type="http://schemas.openxmlformats.org/officeDocument/2006/relationships/slideLayout" Target="../slideLayouts/slideLayout206.xml"/><Relationship Id="rId95" Type="http://schemas.openxmlformats.org/officeDocument/2006/relationships/slideLayout" Target="../slideLayouts/slideLayout211.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64" Type="http://schemas.openxmlformats.org/officeDocument/2006/relationships/slideLayout" Target="../slideLayouts/slideLayout180.xml"/><Relationship Id="rId69" Type="http://schemas.openxmlformats.org/officeDocument/2006/relationships/slideLayout" Target="../slideLayouts/slideLayout185.xml"/><Relationship Id="rId113" Type="http://schemas.openxmlformats.org/officeDocument/2006/relationships/slideLayout" Target="../slideLayouts/slideLayout229.xml"/><Relationship Id="rId118" Type="http://schemas.openxmlformats.org/officeDocument/2006/relationships/theme" Target="../theme/theme2.xml"/><Relationship Id="rId80" Type="http://schemas.openxmlformats.org/officeDocument/2006/relationships/slideLayout" Target="../slideLayouts/slideLayout196.xml"/><Relationship Id="rId85" Type="http://schemas.openxmlformats.org/officeDocument/2006/relationships/slideLayout" Target="../slideLayouts/slideLayout201.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59" Type="http://schemas.openxmlformats.org/officeDocument/2006/relationships/slideLayout" Target="../slideLayouts/slideLayout175.xml"/><Relationship Id="rId103" Type="http://schemas.openxmlformats.org/officeDocument/2006/relationships/slideLayout" Target="../slideLayouts/slideLayout219.xml"/><Relationship Id="rId108" Type="http://schemas.openxmlformats.org/officeDocument/2006/relationships/slideLayout" Target="../slideLayouts/slideLayout224.xml"/><Relationship Id="rId54" Type="http://schemas.openxmlformats.org/officeDocument/2006/relationships/slideLayout" Target="../slideLayouts/slideLayout170.xml"/><Relationship Id="rId70" Type="http://schemas.openxmlformats.org/officeDocument/2006/relationships/slideLayout" Target="../slideLayouts/slideLayout186.xml"/><Relationship Id="rId75" Type="http://schemas.openxmlformats.org/officeDocument/2006/relationships/slideLayout" Target="../slideLayouts/slideLayout191.xml"/><Relationship Id="rId91" Type="http://schemas.openxmlformats.org/officeDocument/2006/relationships/slideLayout" Target="../slideLayouts/slideLayout207.xml"/><Relationship Id="rId96" Type="http://schemas.openxmlformats.org/officeDocument/2006/relationships/slideLayout" Target="../slideLayouts/slideLayout21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49" Type="http://schemas.openxmlformats.org/officeDocument/2006/relationships/slideLayout" Target="../slideLayouts/slideLayout165.xml"/><Relationship Id="rId114" Type="http://schemas.openxmlformats.org/officeDocument/2006/relationships/slideLayout" Target="../slideLayouts/slideLayout230.xml"/><Relationship Id="rId10" Type="http://schemas.openxmlformats.org/officeDocument/2006/relationships/slideLayout" Target="../slideLayouts/slideLayout126.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60" Type="http://schemas.openxmlformats.org/officeDocument/2006/relationships/slideLayout" Target="../slideLayouts/slideLayout176.xml"/><Relationship Id="rId65" Type="http://schemas.openxmlformats.org/officeDocument/2006/relationships/slideLayout" Target="../slideLayouts/slideLayout181.xml"/><Relationship Id="rId73" Type="http://schemas.openxmlformats.org/officeDocument/2006/relationships/slideLayout" Target="../slideLayouts/slideLayout189.xml"/><Relationship Id="rId78" Type="http://schemas.openxmlformats.org/officeDocument/2006/relationships/slideLayout" Target="../slideLayouts/slideLayout194.xml"/><Relationship Id="rId81" Type="http://schemas.openxmlformats.org/officeDocument/2006/relationships/slideLayout" Target="../slideLayouts/slideLayout197.xml"/><Relationship Id="rId86" Type="http://schemas.openxmlformats.org/officeDocument/2006/relationships/slideLayout" Target="../slideLayouts/slideLayout202.xml"/><Relationship Id="rId94" Type="http://schemas.openxmlformats.org/officeDocument/2006/relationships/slideLayout" Target="../slideLayouts/slideLayout210.xml"/><Relationship Id="rId99" Type="http://schemas.openxmlformats.org/officeDocument/2006/relationships/slideLayout" Target="../slideLayouts/slideLayout215.xml"/><Relationship Id="rId101" Type="http://schemas.openxmlformats.org/officeDocument/2006/relationships/slideLayout" Target="../slideLayouts/slideLayout21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9" Type="http://schemas.openxmlformats.org/officeDocument/2006/relationships/slideLayout" Target="../slideLayouts/slideLayout155.xml"/><Relationship Id="rId109" Type="http://schemas.openxmlformats.org/officeDocument/2006/relationships/slideLayout" Target="../slideLayouts/slideLayout225.xml"/><Relationship Id="rId34" Type="http://schemas.openxmlformats.org/officeDocument/2006/relationships/slideLayout" Target="../slideLayouts/slideLayout150.xml"/><Relationship Id="rId50" Type="http://schemas.openxmlformats.org/officeDocument/2006/relationships/slideLayout" Target="../slideLayouts/slideLayout166.xml"/><Relationship Id="rId55" Type="http://schemas.openxmlformats.org/officeDocument/2006/relationships/slideLayout" Target="../slideLayouts/slideLayout171.xml"/><Relationship Id="rId76" Type="http://schemas.openxmlformats.org/officeDocument/2006/relationships/slideLayout" Target="../slideLayouts/slideLayout192.xml"/><Relationship Id="rId97" Type="http://schemas.openxmlformats.org/officeDocument/2006/relationships/slideLayout" Target="../slideLayouts/slideLayout213.xml"/><Relationship Id="rId104" Type="http://schemas.openxmlformats.org/officeDocument/2006/relationships/slideLayout" Target="../slideLayouts/slideLayout220.xml"/><Relationship Id="rId7" Type="http://schemas.openxmlformats.org/officeDocument/2006/relationships/slideLayout" Target="../slideLayouts/slideLayout123.xml"/><Relationship Id="rId71" Type="http://schemas.openxmlformats.org/officeDocument/2006/relationships/slideLayout" Target="../slideLayouts/slideLayout187.xml"/><Relationship Id="rId92" Type="http://schemas.openxmlformats.org/officeDocument/2006/relationships/slideLayout" Target="../slideLayouts/slideLayout208.xml"/><Relationship Id="rId2" Type="http://schemas.openxmlformats.org/officeDocument/2006/relationships/slideLayout" Target="../slideLayouts/slideLayout118.xml"/><Relationship Id="rId29" Type="http://schemas.openxmlformats.org/officeDocument/2006/relationships/slideLayout" Target="../slideLayouts/slideLayout145.xml"/><Relationship Id="rId24" Type="http://schemas.openxmlformats.org/officeDocument/2006/relationships/slideLayout" Target="../slideLayouts/slideLayout140.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66" Type="http://schemas.openxmlformats.org/officeDocument/2006/relationships/slideLayout" Target="../slideLayouts/slideLayout182.xml"/><Relationship Id="rId87" Type="http://schemas.openxmlformats.org/officeDocument/2006/relationships/slideLayout" Target="../slideLayouts/slideLayout203.xml"/><Relationship Id="rId110" Type="http://schemas.openxmlformats.org/officeDocument/2006/relationships/slideLayout" Target="../slideLayouts/slideLayout226.xml"/><Relationship Id="rId115" Type="http://schemas.openxmlformats.org/officeDocument/2006/relationships/slideLayout" Target="../slideLayouts/slideLayout231.xml"/><Relationship Id="rId61" Type="http://schemas.openxmlformats.org/officeDocument/2006/relationships/slideLayout" Target="../slideLayouts/slideLayout177.xml"/><Relationship Id="rId82" Type="http://schemas.openxmlformats.org/officeDocument/2006/relationships/slideLayout" Target="../slideLayouts/slideLayout198.xml"/><Relationship Id="rId19" Type="http://schemas.openxmlformats.org/officeDocument/2006/relationships/slideLayout" Target="../slideLayouts/slideLayout135.xml"/><Relationship Id="rId14" Type="http://schemas.openxmlformats.org/officeDocument/2006/relationships/slideLayout" Target="../slideLayouts/slideLayout130.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56" Type="http://schemas.openxmlformats.org/officeDocument/2006/relationships/slideLayout" Target="../slideLayouts/slideLayout172.xml"/><Relationship Id="rId77" Type="http://schemas.openxmlformats.org/officeDocument/2006/relationships/slideLayout" Target="../slideLayouts/slideLayout193.xml"/><Relationship Id="rId100" Type="http://schemas.openxmlformats.org/officeDocument/2006/relationships/slideLayout" Target="../slideLayouts/slideLayout216.xml"/><Relationship Id="rId105" Type="http://schemas.openxmlformats.org/officeDocument/2006/relationships/slideLayout" Target="../slideLayouts/slideLayout221.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72" Type="http://schemas.openxmlformats.org/officeDocument/2006/relationships/slideLayout" Target="../slideLayouts/slideLayout188.xml"/><Relationship Id="rId93" Type="http://schemas.openxmlformats.org/officeDocument/2006/relationships/slideLayout" Target="../slideLayouts/slideLayout209.xml"/><Relationship Id="rId98" Type="http://schemas.openxmlformats.org/officeDocument/2006/relationships/slideLayout" Target="../slideLayouts/slideLayout214.xml"/><Relationship Id="rId3" Type="http://schemas.openxmlformats.org/officeDocument/2006/relationships/slideLayout" Target="../slideLayouts/slideLayout119.xml"/><Relationship Id="rId25" Type="http://schemas.openxmlformats.org/officeDocument/2006/relationships/slideLayout" Target="../slideLayouts/slideLayout141.xml"/><Relationship Id="rId46" Type="http://schemas.openxmlformats.org/officeDocument/2006/relationships/slideLayout" Target="../slideLayouts/slideLayout162.xml"/><Relationship Id="rId67" Type="http://schemas.openxmlformats.org/officeDocument/2006/relationships/slideLayout" Target="../slideLayouts/slideLayout183.xml"/><Relationship Id="rId116" Type="http://schemas.openxmlformats.org/officeDocument/2006/relationships/slideLayout" Target="../slideLayouts/slideLayout23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62" Type="http://schemas.openxmlformats.org/officeDocument/2006/relationships/slideLayout" Target="../slideLayouts/slideLayout178.xml"/><Relationship Id="rId83" Type="http://schemas.openxmlformats.org/officeDocument/2006/relationships/slideLayout" Target="../slideLayouts/slideLayout199.xml"/><Relationship Id="rId88" Type="http://schemas.openxmlformats.org/officeDocument/2006/relationships/slideLayout" Target="../slideLayouts/slideLayout204.xml"/><Relationship Id="rId111" Type="http://schemas.openxmlformats.org/officeDocument/2006/relationships/slideLayout" Target="../slideLayouts/slideLayout227.xml"/><Relationship Id="rId15" Type="http://schemas.openxmlformats.org/officeDocument/2006/relationships/slideLayout" Target="../slideLayouts/slideLayout131.xml"/><Relationship Id="rId36" Type="http://schemas.openxmlformats.org/officeDocument/2006/relationships/slideLayout" Target="../slideLayouts/slideLayout152.xml"/><Relationship Id="rId57" Type="http://schemas.openxmlformats.org/officeDocument/2006/relationships/slideLayout" Target="../slideLayouts/slideLayout173.xml"/><Relationship Id="rId106"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“Portfolio Website”</a:t>
            </a:r>
            <a:endParaRPr dirty="0"/>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0518"/>
            <a:ext cx="4548587" cy="3261562"/>
          </a:xfrm>
          <a:prstGeom prst="rect">
            <a:avLst/>
          </a:prstGeom>
          <a:noFill/>
          <a:ln>
            <a:noFill/>
          </a:ln>
        </p:spPr>
        <p:txBody>
          <a:bodyPr spcFirstLastPara="1" wrap="square" lIns="91425" tIns="45700" rIns="91425" bIns="45700" anchor="t" anchorCtr="0">
            <a:noAutofit/>
          </a:bodyPr>
          <a:lstStyle/>
          <a:p>
            <a:pPr marL="0" marR="0" indent="0">
              <a:lnSpc>
                <a:spcPts val="1550"/>
              </a:lnSpc>
              <a:spcBef>
                <a:spcPts val="0"/>
              </a:spcBef>
              <a:spcAft>
                <a:spcPts val="0"/>
              </a:spcAft>
              <a:buNone/>
            </a:pPr>
            <a:r>
              <a:rPr lang="en-US" sz="1600" dirty="0">
                <a:solidFill>
                  <a:srgbClr val="FFFFFF"/>
                </a:solidFill>
                <a:latin typeface="GTVPOJ+TimesNewRomanPSMT"/>
                <a:cs typeface="GTVPOJ+TimesNewRomanPSMT"/>
              </a:rPr>
              <a:t>INTRODUCTION: </a:t>
            </a:r>
            <a:r>
              <a:rPr lang="en-US" sz="1400" dirty="0">
                <a:solidFill>
                  <a:srgbClr val="FFFFFF"/>
                </a:solidFill>
                <a:latin typeface="GTVPOJ+TimesNewRomanPSMT"/>
                <a:cs typeface="GTVPOJ+TimesNewRomanPSMT"/>
              </a:rPr>
              <a:t>A portfolio website is a type of website that</a:t>
            </a:r>
          </a:p>
          <a:p>
            <a:pPr marL="0" marR="0">
              <a:lnSpc>
                <a:spcPts val="1328"/>
              </a:lnSpc>
              <a:spcBef>
                <a:spcPts val="114"/>
              </a:spcBef>
              <a:spcAft>
                <a:spcPts val="0"/>
              </a:spcAft>
            </a:pPr>
            <a:r>
              <a:rPr lang="en-US" sz="1400" dirty="0">
                <a:solidFill>
                  <a:srgbClr val="FFFFFF"/>
                </a:solidFill>
                <a:latin typeface="GTVPOJ+TimesNewRomanPSMT"/>
                <a:cs typeface="GTVPOJ+TimesNewRomanPSMT"/>
              </a:rPr>
              <a:t>showcases your professional work and skills to potential clients </a:t>
            </a:r>
          </a:p>
          <a:p>
            <a:pPr marL="0" marR="0">
              <a:lnSpc>
                <a:spcPts val="1328"/>
              </a:lnSpc>
              <a:spcBef>
                <a:spcPts val="111"/>
              </a:spcBef>
              <a:spcAft>
                <a:spcPts val="0"/>
              </a:spcAft>
            </a:pPr>
            <a:r>
              <a:rPr lang="en-US" sz="1400" dirty="0">
                <a:solidFill>
                  <a:srgbClr val="FFFFFF"/>
                </a:solidFill>
                <a:latin typeface="GTVPOJ+TimesNewRomanPSMT"/>
                <a:cs typeface="GTVPOJ+TimesNewRomanPSMT"/>
              </a:rPr>
              <a:t>It's an essential tool for any freelancer, artist, designer, photographer</a:t>
            </a:r>
          </a:p>
          <a:p>
            <a:pPr marL="0" marR="0" indent="0">
              <a:lnSpc>
                <a:spcPts val="1328"/>
              </a:lnSpc>
              <a:spcBef>
                <a:spcPts val="161"/>
              </a:spcBef>
              <a:spcAft>
                <a:spcPts val="0"/>
              </a:spcAft>
              <a:buNone/>
            </a:pPr>
            <a:r>
              <a:rPr lang="en-US" sz="1400" dirty="0">
                <a:solidFill>
                  <a:srgbClr val="FFFFFF"/>
                </a:solidFill>
                <a:latin typeface="GTVPOJ+TimesNewRomanPSMT"/>
                <a:cs typeface="GTVPOJ+TimesNewRomanPSMT"/>
              </a:rPr>
              <a:t>creative professional who wants to market their service</a:t>
            </a: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3665" name="Google Shape;3665;p210"/>
          <p:cNvGraphicFramePr/>
          <p:nvPr>
            <p:extLst>
              <p:ext uri="{D42A27DB-BD31-4B8C-83A1-F6EECF244321}">
                <p14:modId xmlns:p14="http://schemas.microsoft.com/office/powerpoint/2010/main" val="3397176305"/>
              </p:ext>
            </p:extLst>
          </p:nvPr>
        </p:nvGraphicFramePr>
        <p:xfrm>
          <a:off x="144711" y="2381430"/>
          <a:ext cx="4548586" cy="2590620"/>
        </p:xfrm>
        <a:graphic>
          <a:graphicData uri="http://schemas.openxmlformats.org/drawingml/2006/table">
            <a:tbl>
              <a:tblPr>
                <a:noFill/>
                <a:tableStyleId>{87BC87CF-A05D-4223-A3B3-9C00D10DC14A}</a:tableStyleId>
              </a:tblPr>
              <a:tblGrid>
                <a:gridCol w="1848759">
                  <a:extLst>
                    <a:ext uri="{9D8B030D-6E8A-4147-A177-3AD203B41FA5}">
                      <a16:colId xmlns:a16="http://schemas.microsoft.com/office/drawing/2014/main" val="20000"/>
                    </a:ext>
                  </a:extLst>
                </a:gridCol>
                <a:gridCol w="1834304">
                  <a:extLst>
                    <a:ext uri="{9D8B030D-6E8A-4147-A177-3AD203B41FA5}">
                      <a16:colId xmlns:a16="http://schemas.microsoft.com/office/drawing/2014/main" val="20001"/>
                    </a:ext>
                  </a:extLst>
                </a:gridCol>
                <a:gridCol w="865523">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2115a102</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ANUROOPA PV</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A10</a:t>
                      </a:r>
                      <a:endParaRPr sz="1400" u="none" strike="noStrike" cap="none" dirty="0"/>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2115a1011</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NAJEETHA BANU  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A10</a:t>
                      </a:r>
                      <a:endParaRPr sz="1400" u="none" strike="noStrike" cap="none" dirty="0"/>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2115a1019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SWETHA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A10</a:t>
                      </a:r>
                      <a:endParaRPr sz="1400" u="none" strike="noStrike" cap="none" dirty="0"/>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2115a1017</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SATHIYAVARSHINI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A10</a:t>
                      </a:r>
                      <a:endParaRPr sz="1400" u="none" strike="noStrike" cap="none" dirty="0"/>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1f5d965ad35_0_1833"/>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dirty="0">
                <a:solidFill>
                  <a:srgbClr val="000000"/>
                </a:solidFill>
                <a:latin typeface="EB Garamond"/>
                <a:ea typeface="EB Garamond"/>
                <a:cs typeface="EB Garamond"/>
                <a:sym typeface="EB Garamond"/>
              </a:rPr>
              <a:t>Do database modelling and create models</a:t>
            </a:r>
            <a:endParaRPr b="1"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200" b="0" i="0" dirty="0">
                <a:solidFill>
                  <a:schemeClr val="tx1"/>
                </a:solidFill>
                <a:effectLst/>
                <a:latin typeface="Söhne"/>
              </a:rPr>
              <a:t>Node.js is an open-source, cross-platform, back-end JavaScript runtime environment. It allows developers to write server-side applications in JavaScript, which was traditionally used only for client-side scripting in web browsers. </a:t>
            </a:r>
          </a:p>
          <a:p>
            <a:pPr marL="171450" marR="0" lvl="0" indent="-171450" algn="l" rtl="0">
              <a:lnSpc>
                <a:spcPct val="100000"/>
              </a:lnSpc>
              <a:spcBef>
                <a:spcPts val="0"/>
              </a:spcBef>
              <a:spcAft>
                <a:spcPts val="0"/>
              </a:spcAft>
              <a:buClr>
                <a:srgbClr val="000000"/>
              </a:buClr>
              <a:buSzPts val="1100"/>
              <a:buFont typeface="EB Garamond"/>
              <a:buChar char="▪"/>
            </a:pPr>
            <a:r>
              <a:rPr lang="en-US" sz="1200" b="0" i="0" dirty="0">
                <a:solidFill>
                  <a:schemeClr val="tx1"/>
                </a:solidFill>
                <a:effectLst/>
                <a:latin typeface="Söhne"/>
              </a:rPr>
              <a:t>Node.js provides a fast, efficient, and scalable platform for building network applications that can handle a large number of simultaneous connections with high throughput.</a:t>
            </a:r>
            <a:br>
              <a:rPr lang="en-US" sz="1200" i="0" u="none" strike="noStrike" cap="none" dirty="0">
                <a:solidFill>
                  <a:srgbClr val="000000"/>
                </a:solidFill>
                <a:highlight>
                  <a:srgbClr val="000000"/>
                </a:highlight>
                <a:latin typeface="EB Garamond"/>
                <a:ea typeface="EB Garamond"/>
                <a:cs typeface="EB Garamond"/>
                <a:sym typeface="EB Garamond"/>
              </a:rPr>
            </a:br>
            <a:endParaRPr sz="1200" i="0" u="none" strike="noStrike" cap="none" dirty="0">
              <a:solidFill>
                <a:srgbClr val="000000"/>
              </a:solidFill>
              <a:highlight>
                <a:srgbClr val="000000"/>
              </a:highlight>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100" b="1" i="0" u="none" strike="noStrike" cap="none" dirty="0">
                <a:solidFill>
                  <a:srgbClr val="000000"/>
                </a:solidFill>
                <a:latin typeface="EB Garamond"/>
                <a:ea typeface="EB Garamond"/>
                <a:cs typeface="EB Garamond"/>
                <a:sym typeface="EB Garamond"/>
              </a:rPr>
              <a:t>Create Various APIs to ensure data flow within the website</a:t>
            </a:r>
            <a:endParaRPr b="1"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200" b="0" i="0" dirty="0">
                <a:solidFill>
                  <a:schemeClr val="tx1"/>
                </a:solidFill>
                <a:effectLst/>
                <a:latin typeface="Söhne"/>
              </a:rPr>
              <a:t>REST (Representational State Transfer) APIs are the most common type of API used for data flow. They use HTTP requests to access and manipulate resources (such as data or functionality) on a server. </a:t>
            </a:r>
          </a:p>
          <a:p>
            <a:pPr marL="171450" marR="0" lvl="0" indent="-171450" algn="l" rtl="0">
              <a:lnSpc>
                <a:spcPct val="100000"/>
              </a:lnSpc>
              <a:spcBef>
                <a:spcPts val="0"/>
              </a:spcBef>
              <a:spcAft>
                <a:spcPts val="0"/>
              </a:spcAft>
              <a:buClr>
                <a:srgbClr val="000000"/>
              </a:buClr>
              <a:buSzPts val="1100"/>
              <a:buFont typeface="EB Garamond"/>
              <a:buChar char="▪"/>
            </a:pPr>
            <a:r>
              <a:rPr lang="en-US" sz="1200" b="0" i="0" dirty="0">
                <a:solidFill>
                  <a:schemeClr val="tx1"/>
                </a:solidFill>
                <a:effectLst/>
                <a:latin typeface="Söhne"/>
              </a:rPr>
              <a:t>REST APIs are stateless, meaning that each request from a client contains all the information necessary to complete the request, without requiring the server to retain any session information.</a:t>
            </a:r>
            <a:endParaRPr sz="1200" dirty="0">
              <a:solidFill>
                <a:schemeClr val="tx1"/>
              </a:solidFill>
              <a:latin typeface="EB Garamond"/>
              <a:ea typeface="EB Garamond"/>
              <a:cs typeface="EB Garamond"/>
              <a:sym typeface="EB Garamond"/>
            </a:endParaRPr>
          </a:p>
        </p:txBody>
      </p:sp>
      <p:sp>
        <p:nvSpPr>
          <p:cNvPr id="3671" name="Google Shape;3671;g1f5d965ad35_0_1833"/>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Understanding Nosql databases modeling</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Querying and filtering mongodb</a:t>
            </a:r>
            <a:endParaRPr sz="110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Understanding various req methods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cookies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Server side authentication</a:t>
            </a:r>
            <a:endParaRPr>
              <a:latin typeface="EB Garamond"/>
              <a:ea typeface="EB Garamond"/>
              <a:cs typeface="EB Garamond"/>
              <a:sym typeface="EB Garamond"/>
            </a:endParaRPr>
          </a:p>
        </p:txBody>
      </p:sp>
      <p:sp>
        <p:nvSpPr>
          <p:cNvPr id="3672" name="Google Shape;3672;g1f5d965ad35_0_1833"/>
          <p:cNvSpPr txBox="1"/>
          <p:nvPr/>
        </p:nvSpPr>
        <p:spPr>
          <a:xfrm>
            <a:off x="489450" y="303717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3" name="Google Shape;3673;g1f5d965ad35_0_1833"/>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3674" name="Google Shape;3674;g1f5d965ad35_0_1833"/>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i="0" u="none" strike="noStrike" cap="none">
                <a:solidFill>
                  <a:schemeClr val="dk2"/>
                </a:solidFill>
                <a:latin typeface="EB Garamond ExtraBold"/>
                <a:ea typeface="EB Garamond ExtraBold"/>
                <a:cs typeface="EB Garamond ExtraBold"/>
                <a:sym typeface="EB Garamond ExtraBold"/>
              </a:rPr>
              <a:t>Task 4 :: Backend (Module 4)</a:t>
            </a:r>
            <a:endParaRPr>
              <a:latin typeface="EB Garamond ExtraBold"/>
              <a:ea typeface="EB Garamond ExtraBold"/>
              <a:cs typeface="EB Garamond ExtraBold"/>
              <a:sym typeface="EB Garamond ExtraBold"/>
            </a:endParaRPr>
          </a:p>
        </p:txBody>
      </p:sp>
      <p:sp>
        <p:nvSpPr>
          <p:cNvPr id="3675" name="Google Shape;3675;g1f5d965ad35_0_1833"/>
          <p:cNvSpPr txBox="1"/>
          <p:nvPr/>
        </p:nvSpPr>
        <p:spPr>
          <a:xfrm>
            <a:off x="672331" y="290605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a:alphaModFix/>
          </a:blip>
          <a:srcRect l="-65210" t="3320" r="65210" b="-3320"/>
          <a:stretch/>
        </p:blipFill>
        <p:spPr>
          <a:xfrm>
            <a:off x="96002" y="396421"/>
            <a:ext cx="9144000" cy="5143500"/>
          </a:xfrm>
          <a:prstGeom prst="rect">
            <a:avLst/>
          </a:prstGeom>
          <a:noFill/>
          <a:ln>
            <a:noFill/>
          </a:ln>
        </p:spPr>
      </p:pic>
      <p:sp>
        <p:nvSpPr>
          <p:cNvPr id="3682" name="Google Shape;3682;g2139e008f02_0_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5" name="TextBox 4">
            <a:extLst>
              <a:ext uri="{FF2B5EF4-FFF2-40B4-BE49-F238E27FC236}">
                <a16:creationId xmlns:a16="http://schemas.microsoft.com/office/drawing/2014/main" id="{E8DEDDA1-487C-D92B-436E-7750A67FC561}"/>
              </a:ext>
            </a:extLst>
          </p:cNvPr>
          <p:cNvSpPr txBox="1"/>
          <p:nvPr/>
        </p:nvSpPr>
        <p:spPr>
          <a:xfrm>
            <a:off x="445779" y="785006"/>
            <a:ext cx="8493826" cy="2369880"/>
          </a:xfrm>
          <a:prstGeom prst="rect">
            <a:avLst/>
          </a:prstGeom>
          <a:noFill/>
        </p:spPr>
        <p:txBody>
          <a:bodyPr wrap="square">
            <a:spAutoFit/>
          </a:bodyPr>
          <a:lstStyle/>
          <a:p>
            <a:pPr algn="l">
              <a:buFont typeface="+mj-lt"/>
              <a:buAutoNum type="arabicPeriod"/>
            </a:pPr>
            <a:r>
              <a:rPr lang="en-US" b="0" i="0" dirty="0">
                <a:solidFill>
                  <a:srgbClr val="374151"/>
                </a:solidFill>
                <a:effectLst/>
                <a:latin typeface="Söhne"/>
              </a:rPr>
              <a:t>Install Node.js: The first step in using Node.js is to install it on your machine. You can download the installation package from the official Node.js website.</a:t>
            </a:r>
          </a:p>
          <a:p>
            <a:pPr algn="l">
              <a:buFont typeface="+mj-lt"/>
              <a:buAutoNum type="arabicPeriod"/>
            </a:pPr>
            <a:r>
              <a:rPr lang="en-US" b="0" i="0" dirty="0">
                <a:solidFill>
                  <a:srgbClr val="374151"/>
                </a:solidFill>
                <a:effectLst/>
                <a:latin typeface="Söhne"/>
              </a:rPr>
              <a:t>Write your application code: Node.js allows you to write server-side applications in JavaScript. You can create a new file with a .</a:t>
            </a:r>
            <a:r>
              <a:rPr lang="en-US" b="0" i="0" dirty="0" err="1">
                <a:solidFill>
                  <a:srgbClr val="374151"/>
                </a:solidFill>
                <a:effectLst/>
                <a:latin typeface="Söhne"/>
              </a:rPr>
              <a:t>js</a:t>
            </a:r>
            <a:r>
              <a:rPr lang="en-US" b="0" i="0" dirty="0">
                <a:solidFill>
                  <a:srgbClr val="374151"/>
                </a:solidFill>
                <a:effectLst/>
                <a:latin typeface="Söhne"/>
              </a:rPr>
              <a:t> extension</a:t>
            </a:r>
            <a:r>
              <a:rPr lang="en-US" sz="1200" b="0" i="0" dirty="0">
                <a:solidFill>
                  <a:srgbClr val="374151"/>
                </a:solidFill>
                <a:effectLst/>
                <a:latin typeface="+mj-lt"/>
              </a:rPr>
              <a:t>.</a:t>
            </a:r>
          </a:p>
          <a:p>
            <a:pPr algn="l">
              <a:buFont typeface="+mj-lt"/>
              <a:buAutoNum type="arabicPeriod"/>
            </a:pPr>
            <a:r>
              <a:rPr lang="en-US" sz="1600" b="0" i="0" dirty="0">
                <a:solidFill>
                  <a:srgbClr val="374151"/>
                </a:solidFill>
                <a:effectLst/>
                <a:latin typeface="Söhne"/>
              </a:rPr>
              <a:t>Use </a:t>
            </a:r>
            <a:r>
              <a:rPr lang="en-US" sz="1600" b="0" i="0" dirty="0" err="1">
                <a:solidFill>
                  <a:srgbClr val="374151"/>
                </a:solidFill>
                <a:effectLst/>
                <a:latin typeface="Söhne"/>
              </a:rPr>
              <a:t>npm</a:t>
            </a:r>
            <a:r>
              <a:rPr lang="en-US" sz="1600" b="0" i="0" dirty="0">
                <a:solidFill>
                  <a:srgbClr val="374151"/>
                </a:solidFill>
                <a:effectLst/>
                <a:latin typeface="Söhne"/>
              </a:rPr>
              <a:t> to manage dependencies: Node.js comes with a built-in package manager called </a:t>
            </a:r>
            <a:r>
              <a:rPr lang="en-US" sz="1600" b="0" i="0" dirty="0" err="1">
                <a:solidFill>
                  <a:srgbClr val="374151"/>
                </a:solidFill>
                <a:effectLst/>
                <a:latin typeface="Söhne"/>
              </a:rPr>
              <a:t>npm</a:t>
            </a:r>
            <a:r>
              <a:rPr lang="en-US" sz="1600" b="0" i="0" dirty="0">
                <a:solidFill>
                  <a:srgbClr val="374151"/>
                </a:solidFill>
                <a:effectLst/>
                <a:latin typeface="Söhne"/>
              </a:rPr>
              <a:t>.</a:t>
            </a:r>
          </a:p>
          <a:p>
            <a:pPr algn="l">
              <a:buFont typeface="+mj-lt"/>
              <a:buAutoNum type="arabicPeriod"/>
            </a:pPr>
            <a:r>
              <a:rPr lang="en-US" sz="1600" b="0" i="0" dirty="0">
                <a:solidFill>
                  <a:srgbClr val="374151"/>
                </a:solidFill>
                <a:effectLst/>
                <a:latin typeface="Söhne"/>
              </a:rPr>
              <a:t>Run your application</a:t>
            </a:r>
            <a:r>
              <a:rPr lang="en-US" sz="1600" dirty="0">
                <a:solidFill>
                  <a:srgbClr val="374151"/>
                </a:solidFill>
                <a:latin typeface="Söhne"/>
              </a:rPr>
              <a:t>: To run your code Node.js application, you’ll need to use the node in command-line tool.</a:t>
            </a:r>
          </a:p>
          <a:p>
            <a:pPr algn="l">
              <a:buFont typeface="+mj-lt"/>
              <a:buAutoNum type="arabicPeriod"/>
            </a:pPr>
            <a:r>
              <a:rPr lang="en-US" sz="1600" dirty="0">
                <a:solidFill>
                  <a:srgbClr val="374151"/>
                </a:solidFill>
                <a:latin typeface="Söhne"/>
              </a:rPr>
              <a:t>Handle incoming requests: Node.js applications are typically used to create web servers.</a:t>
            </a:r>
          </a:p>
          <a:p>
            <a:pPr algn="l">
              <a:buFont typeface="+mj-lt"/>
              <a:buAutoNum type="arabicPeriod"/>
            </a:pPr>
            <a:endParaRPr lang="en-US" sz="1600" b="0" i="0" dirty="0">
              <a:solidFill>
                <a:srgbClr val="374151"/>
              </a:solidFill>
              <a:effectLst/>
              <a:latin typeface="Söhne"/>
            </a:endParaRPr>
          </a:p>
          <a:p>
            <a:pPr algn="l">
              <a:buFont typeface="+mj-lt"/>
              <a:buAutoNum type="arabicPeriod"/>
            </a:pPr>
            <a:endParaRPr lang="en-US" sz="1200" b="0" i="0" dirty="0">
              <a:solidFill>
                <a:srgbClr val="374151"/>
              </a:solidFill>
              <a:effectLst/>
              <a:latin typeface="+mj-lt"/>
            </a:endParaRPr>
          </a:p>
        </p:txBody>
      </p:sp>
      <p:sp>
        <p:nvSpPr>
          <p:cNvPr id="6" name="Rectangle 1">
            <a:extLst>
              <a:ext uri="{FF2B5EF4-FFF2-40B4-BE49-F238E27FC236}">
                <a16:creationId xmlns:a16="http://schemas.microsoft.com/office/drawing/2014/main" id="{37DCCA57-501F-DB28-FEDD-1C30BB8A7AF6}"/>
              </a:ext>
            </a:extLst>
          </p:cNvPr>
          <p:cNvSpPr>
            <a:spLocks noChangeArrowheads="1"/>
          </p:cNvSpPr>
          <p:nvPr/>
        </p:nvSpPr>
        <p:spPr bwMode="auto">
          <a:xfrm>
            <a:off x="0" y="-107722"/>
            <a:ext cx="213520" cy="215444"/>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ED68FE5-0751-2617-C7DF-2C2940191EF0}"/>
              </a:ext>
            </a:extLst>
          </p:cNvPr>
          <p:cNvSpPr>
            <a:spLocks noChangeArrowheads="1"/>
          </p:cNvSpPr>
          <p:nvPr/>
        </p:nvSpPr>
        <p:spPr bwMode="auto">
          <a:xfrm>
            <a:off x="0" y="-107722"/>
            <a:ext cx="213520" cy="215444"/>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F796398-3868-9644-CE50-AF1608AE2FC6}"/>
              </a:ext>
            </a:extLst>
          </p:cNvPr>
          <p:cNvSpPr>
            <a:spLocks noChangeArrowheads="1"/>
          </p:cNvSpPr>
          <p:nvPr/>
        </p:nvSpPr>
        <p:spPr bwMode="auto">
          <a:xfrm>
            <a:off x="0" y="-107722"/>
            <a:ext cx="213520" cy="215444"/>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DFA531D0-21EE-2BC6-F393-D8CF93DAB841}"/>
              </a:ext>
            </a:extLst>
          </p:cNvPr>
          <p:cNvSpPr txBox="1"/>
          <p:nvPr/>
        </p:nvSpPr>
        <p:spPr>
          <a:xfrm>
            <a:off x="839096" y="3952272"/>
            <a:ext cx="7767022" cy="738664"/>
          </a:xfrm>
          <a:prstGeom prst="rect">
            <a:avLst/>
          </a:prstGeom>
          <a:noFill/>
        </p:spPr>
        <p:txBody>
          <a:bodyPr wrap="square">
            <a:spAutoFit/>
          </a:bodyPr>
          <a:lstStyle/>
          <a:p>
            <a:r>
              <a:rPr lang="en-US" b="0" i="0" dirty="0">
                <a:solidFill>
                  <a:srgbClr val="374151"/>
                </a:solidFill>
                <a:effectLst/>
                <a:latin typeface="Söhne"/>
              </a:rPr>
              <a:t>Node.js can be used with a wide range of databases and external APIs, and offers a built-in package manager (</a:t>
            </a:r>
            <a:r>
              <a:rPr lang="en-US" b="0" i="0" dirty="0" err="1">
                <a:solidFill>
                  <a:srgbClr val="374151"/>
                </a:solidFill>
                <a:effectLst/>
                <a:latin typeface="Söhne"/>
              </a:rPr>
              <a:t>npm</a:t>
            </a:r>
            <a:r>
              <a:rPr lang="en-US" b="0" i="0" dirty="0">
                <a:solidFill>
                  <a:srgbClr val="374151"/>
                </a:solidFill>
                <a:effectLst/>
                <a:latin typeface="Söhne"/>
              </a:rPr>
              <a:t>) to help manage third-party dependencies. Overall, Node.js provides a flexible and powerful platform for building fast, scalable, and real-time applications.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2" name="Google Shape;3702;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a:solidFill>
                  <a:srgbClr val="BD8738"/>
                </a:solidFill>
                <a:latin typeface="EB Garamond SemiBold"/>
                <a:ea typeface="EB Garamond SemiBold"/>
                <a:cs typeface="EB Garamond SemiBold"/>
                <a:sym typeface="EB Garamond SemiBold"/>
              </a:rPr>
              <a:t>https://github.com/Anuroopa-123/FSD-SRS</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456</Words>
  <Application>Microsoft Office PowerPoint</Application>
  <PresentationFormat>On-screen Show (16:9)</PresentationFormat>
  <Paragraphs>50</Paragraphs>
  <Slides>6</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vt:i4>
      </vt:variant>
    </vt:vector>
  </HeadingPairs>
  <TitlesOfParts>
    <vt:vector size="19" baseType="lpstr">
      <vt:lpstr>EB Garamond Medium</vt:lpstr>
      <vt:lpstr>Public Sans</vt:lpstr>
      <vt:lpstr>EB Garamond ExtraBold</vt:lpstr>
      <vt:lpstr>Söhne</vt:lpstr>
      <vt:lpstr>Noto Sans Symbols</vt:lpstr>
      <vt:lpstr>GTVPOJ+TimesNewRomanPSMT</vt:lpstr>
      <vt:lpstr>EB Garamond</vt:lpstr>
      <vt:lpstr>EB Garamond SemiBold</vt:lpstr>
      <vt:lpstr>Calibri</vt:lpstr>
      <vt:lpstr>Arial</vt:lpstr>
      <vt:lpstr>Arial</vt:lpstr>
      <vt:lpstr>Simple Light</vt:lpstr>
      <vt:lpstr>Simple Light</vt:lpstr>
      <vt:lpstr>PowerPoint Presentation</vt:lpstr>
      <vt:lpstr>Your Project Name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Anuroopa PV</cp:lastModifiedBy>
  <cp:revision>8</cp:revision>
  <dcterms:created xsi:type="dcterms:W3CDTF">2020-08-13T11:21:46Z</dcterms:created>
  <dcterms:modified xsi:type="dcterms:W3CDTF">2023-04-11T13:24:36Z</dcterms:modified>
</cp:coreProperties>
</file>